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2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BE90D4-34CD-4989-A45D-A7E71C0D06BF}" type="datetimeFigureOut">
              <a:rPr kumimoji="1" lang="ja-JP" altLang="en-US" smtClean="0"/>
              <a:t>2023/5/30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C2E5A-FA89-40C8-9173-508B462792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2803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CAB2E0-1D9B-4360-82BE-E361D57D9D5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925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AB9E58-877D-8243-7F05-502EC9BB89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D582E55-621E-8B22-81DB-C54A910C0B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761DCB-7F20-65E6-BC99-9C293EDEC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1E49-D63F-486F-9F6C-0272A45BA7A8}" type="datetimeFigureOut">
              <a:rPr kumimoji="1" lang="ja-JP" altLang="en-US" smtClean="0"/>
              <a:t>2023/5/30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5BBF6C0-6E54-5C03-CACF-3C8C8B49F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997D8E-E4C3-6422-F21B-ECAE926BB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C1A0B-265F-4BA6-9952-9789DE4AF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462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58B437-9280-FBBD-C08F-AB8417D02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A39B10D-21E3-278D-188D-B51BB3ACBC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256836-FE30-B657-468B-657151E62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1E49-D63F-486F-9F6C-0272A45BA7A8}" type="datetimeFigureOut">
              <a:rPr kumimoji="1" lang="ja-JP" altLang="en-US" smtClean="0"/>
              <a:t>2023/5/30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C8BAF8-8782-042E-20A3-E63BCF384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7C49D4-3DBB-990B-6477-2D0DE5105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C1A0B-265F-4BA6-9952-9789DE4AF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5014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17752D3-B0A8-43DA-0639-48D3A9410E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2540E73-E9D9-0E5A-12C8-D3C47DA9DD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BF86F7-1521-7C2F-374E-FF577FFC1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1E49-D63F-486F-9F6C-0272A45BA7A8}" type="datetimeFigureOut">
              <a:rPr kumimoji="1" lang="ja-JP" altLang="en-US" smtClean="0"/>
              <a:t>2023/5/30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47D2A7-CB84-52B9-9899-C768E3B15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610FDD-E530-11FD-4584-7780EB0D6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C1A0B-265F-4BA6-9952-9789DE4AF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6940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F8797E-2EBA-1451-AC93-A7587883F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090282E-B54A-5D01-ED37-EBB205AE0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E66C9F-F719-9F9C-013B-613C6852E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1E49-D63F-486F-9F6C-0272A45BA7A8}" type="datetimeFigureOut">
              <a:rPr kumimoji="1" lang="ja-JP" altLang="en-US" smtClean="0"/>
              <a:t>2023/5/30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E49BD2-69F9-0753-1F35-BAE8019F0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C4049B-13F8-28C5-3A88-4694C96FE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C1A0B-265F-4BA6-9952-9789DE4AF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389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D641CE-1CAF-02D7-2421-51D6BC3FE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0A3F7E-5450-F379-4160-90353F475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2E3A9A-A5A2-329F-F429-64EE95B3C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1E49-D63F-486F-9F6C-0272A45BA7A8}" type="datetimeFigureOut">
              <a:rPr kumimoji="1" lang="ja-JP" altLang="en-US" smtClean="0"/>
              <a:t>2023/5/30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419C2D0-7BD3-F595-1623-630597BE1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D41F0CE-5E01-9DC3-7A2F-F322FA3B6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C1A0B-265F-4BA6-9952-9789DE4AF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1147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F27385-4E3B-259B-D8AB-E0510E1B1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33805E9-04B2-F228-1090-4DB5EB39D3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6FCF9AE-1FDC-078E-C2FF-3AB413DD1F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632E96E-2133-6772-7719-A9C0D89FF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1E49-D63F-486F-9F6C-0272A45BA7A8}" type="datetimeFigureOut">
              <a:rPr kumimoji="1" lang="ja-JP" altLang="en-US" smtClean="0"/>
              <a:t>2023/5/30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D64A342-542A-7A04-0C29-35127C424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B6B019D-8F60-B120-A99F-94287313C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C1A0B-265F-4BA6-9952-9789DE4AF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150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396BE9-00BD-4119-A79B-58B6081CC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6404C47-4568-3A0F-ACE8-E9DC53F39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149DFB9-975F-0140-F403-56AA240C1C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A109595-40A3-9C31-BB8B-8615A7A16A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B06A2D9-6208-FA26-2F03-BE4C204C20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94F4289-D545-9B1C-DE47-3690B527C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1E49-D63F-486F-9F6C-0272A45BA7A8}" type="datetimeFigureOut">
              <a:rPr kumimoji="1" lang="ja-JP" altLang="en-US" smtClean="0"/>
              <a:t>2023/5/30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1969167-CC91-C6D8-36B7-78B19E00C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5EDD4B7-CBB8-90EB-1680-29F8D3EAA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C1A0B-265F-4BA6-9952-9789DE4AF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962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90948D-9F8E-F65C-6BEC-DCFFBDA18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3EB4CA1-82CB-1885-2759-C9BDD5835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1E49-D63F-486F-9F6C-0272A45BA7A8}" type="datetimeFigureOut">
              <a:rPr kumimoji="1" lang="ja-JP" altLang="en-US" smtClean="0"/>
              <a:t>2023/5/30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FD0C7B5-0F2A-DBF6-5142-0E426B855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EA81ED1-189A-2C31-3658-26B779EB1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C1A0B-265F-4BA6-9952-9789DE4AF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34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3F3C35D-680B-BF5E-A059-CF2804804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1E49-D63F-486F-9F6C-0272A45BA7A8}" type="datetimeFigureOut">
              <a:rPr kumimoji="1" lang="ja-JP" altLang="en-US" smtClean="0"/>
              <a:t>2023/5/30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F020154-BE0E-BFB2-BD10-34BF04972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4F1DE16-ACF3-28F5-6792-0DB37A07B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C1A0B-265F-4BA6-9952-9789DE4AF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5600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82DB3E-F3DC-1FFF-D5BA-4E8A4132B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F960743-C024-AA65-13EA-19F88EF04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90BE3D6-45C5-8A50-C680-FEA0FB063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A449EDC-508D-21C0-496A-83F93555D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1E49-D63F-486F-9F6C-0272A45BA7A8}" type="datetimeFigureOut">
              <a:rPr kumimoji="1" lang="ja-JP" altLang="en-US" smtClean="0"/>
              <a:t>2023/5/30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3DDB1D6-D8A5-BC92-CFEE-09684114F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0DAE13F-93E4-91EB-27E6-120A6A70C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C1A0B-265F-4BA6-9952-9789DE4AF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5070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3B1F87-51BB-91B9-9D1B-120B68355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3437C6B-8345-A14B-65BA-B1349281CD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219FFA-FC46-29A4-4314-30419E166E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613A849-22FA-FF65-0425-E3B8765CC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1E49-D63F-486F-9F6C-0272A45BA7A8}" type="datetimeFigureOut">
              <a:rPr kumimoji="1" lang="ja-JP" altLang="en-US" smtClean="0"/>
              <a:t>2023/5/30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8EF8F1E-8867-E389-096E-77D181E4E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BA4977A-1FC2-034F-5ED6-795460FEC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C1A0B-265F-4BA6-9952-9789DE4AF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6773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EABAA8C-B74F-16FF-E129-CAA124819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F133745-2096-FF1E-4810-CA438E4B4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4AC809-5403-8413-552B-955B6CD641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E1E49-D63F-486F-9F6C-0272A45BA7A8}" type="datetimeFigureOut">
              <a:rPr kumimoji="1" lang="ja-JP" altLang="en-US" smtClean="0"/>
              <a:t>2023/5/30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BA3065-7403-746A-A738-191211D6DA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6674C7-E8AF-D757-699B-A48E67B9C0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C1A0B-265F-4BA6-9952-9789DE4AF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23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/>
        </p:nvGraphicFramePr>
        <p:xfrm>
          <a:off x="1064843" y="297903"/>
          <a:ext cx="10099431" cy="6506048"/>
        </p:xfrm>
        <a:graphic>
          <a:graphicData uri="http://schemas.openxmlformats.org/drawingml/2006/table">
            <a:tbl>
              <a:tblPr firstRow="1" firstCol="1" bandRow="1"/>
              <a:tblGrid>
                <a:gridCol w="4655992">
                  <a:extLst>
                    <a:ext uri="{9D8B030D-6E8A-4147-A177-3AD203B41FA5}">
                      <a16:colId xmlns:a16="http://schemas.microsoft.com/office/drawing/2014/main" val="4195522063"/>
                    </a:ext>
                  </a:extLst>
                </a:gridCol>
                <a:gridCol w="2087644">
                  <a:extLst>
                    <a:ext uri="{9D8B030D-6E8A-4147-A177-3AD203B41FA5}">
                      <a16:colId xmlns:a16="http://schemas.microsoft.com/office/drawing/2014/main" val="3343654354"/>
                    </a:ext>
                  </a:extLst>
                </a:gridCol>
                <a:gridCol w="2238723">
                  <a:extLst>
                    <a:ext uri="{9D8B030D-6E8A-4147-A177-3AD203B41FA5}">
                      <a16:colId xmlns:a16="http://schemas.microsoft.com/office/drawing/2014/main" val="4273805626"/>
                    </a:ext>
                  </a:extLst>
                </a:gridCol>
                <a:gridCol w="1117072">
                  <a:extLst>
                    <a:ext uri="{9D8B030D-6E8A-4147-A177-3AD203B41FA5}">
                      <a16:colId xmlns:a16="http://schemas.microsoft.com/office/drawing/2014/main" val="3746458837"/>
                    </a:ext>
                  </a:extLst>
                </a:gridCol>
              </a:tblGrid>
              <a:tr h="4165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Detection bacteria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Immunosuppressants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1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ja-JP" sz="11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altLang="ja-JP" sz="11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42) (%) 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None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Immunosuppressants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(n</a:t>
                      </a:r>
                      <a:r>
                        <a:rPr lang="ja-JP" sz="11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altLang="ja-JP" sz="11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53) (%) 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11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-value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3334292"/>
                  </a:ext>
                </a:extLst>
              </a:tr>
              <a:tr h="2082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Gram-positive bacteria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ja-JP" altLang="en-US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(47.6)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ja-JP" altLang="en-US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(34.0)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0.209</a:t>
                      </a:r>
                      <a:endParaRPr lang="ja-JP" alt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0893169"/>
                  </a:ext>
                </a:extLst>
              </a:tr>
              <a:tr h="208289">
                <a:tc>
                  <a:txBody>
                    <a:bodyPr/>
                    <a:lstStyle/>
                    <a:p>
                      <a:pPr lvl="1" algn="l">
                        <a:spcAft>
                          <a:spcPts val="0"/>
                        </a:spcAft>
                      </a:pPr>
                      <a:r>
                        <a:rPr lang="en-US" altLang="ja-JP" sz="1100" i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Gram-positive streptococcus</a:t>
                      </a:r>
                      <a:endParaRPr lang="ja-JP" sz="1100" i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ja-JP" altLang="en-US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(47.2)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ja-JP" altLang="en-US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(30.8)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0.093</a:t>
                      </a:r>
                      <a:endParaRPr lang="ja-JP" alt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0599420"/>
                  </a:ext>
                </a:extLst>
              </a:tr>
              <a:tr h="220182">
                <a:tc>
                  <a:txBody>
                    <a:bodyPr/>
                    <a:lstStyle/>
                    <a:p>
                      <a:pPr lvl="2" algn="l">
                        <a:spcAft>
                          <a:spcPts val="0"/>
                        </a:spcAft>
                      </a:pPr>
                      <a:r>
                        <a:rPr lang="en-US" sz="1100" i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Enterococcus sp.</a:t>
                      </a:r>
                      <a:endParaRPr lang="ja-JP" sz="1100" i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(2.4)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(3.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1501905"/>
                  </a:ext>
                </a:extLst>
              </a:tr>
              <a:tr h="208289">
                <a:tc>
                  <a:txBody>
                    <a:bodyPr/>
                    <a:lstStyle/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i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Staphylococcus spp.</a:t>
                      </a:r>
                      <a:endParaRPr lang="ja-JP" altLang="ja-JP" sz="1100" i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</a:t>
                      </a:r>
                      <a:r>
                        <a:rPr lang="ja-JP" altLang="en-US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(40.5)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ja-JP" altLang="en-US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(24.5)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0.122</a:t>
                      </a:r>
                      <a:endParaRPr lang="ja-JP" alt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292028"/>
                  </a:ext>
                </a:extLst>
              </a:tr>
              <a:tr h="208289">
                <a:tc>
                  <a:txBody>
                    <a:bodyPr/>
                    <a:lstStyle/>
                    <a:p>
                      <a:pPr lvl="3" algn="l">
                        <a:spcAft>
                          <a:spcPts val="0"/>
                        </a:spcAft>
                      </a:pPr>
                      <a:r>
                        <a:rPr lang="en-US" sz="1100" i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Staphylococcus aureus</a:t>
                      </a:r>
                      <a:endParaRPr lang="ja-JP" sz="1100" i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(4.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ja-JP" altLang="en-US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(1.9)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0.582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7965451"/>
                  </a:ext>
                </a:extLst>
              </a:tr>
              <a:tr h="208289">
                <a:tc>
                  <a:txBody>
                    <a:bodyPr/>
                    <a:lstStyle/>
                    <a:p>
                      <a:pPr lvl="3" algn="l">
                        <a:spcAft>
                          <a:spcPts val="0"/>
                        </a:spcAft>
                      </a:pPr>
                      <a:r>
                        <a:rPr lang="en-US" sz="1100" i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Staphylococcus aureus (MRSA) </a:t>
                      </a:r>
                      <a:endParaRPr lang="ja-JP" sz="1100" i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2.4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(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7041755"/>
                  </a:ext>
                </a:extLst>
              </a:tr>
              <a:tr h="208289">
                <a:tc>
                  <a:txBody>
                    <a:bodyPr/>
                    <a:lstStyle/>
                    <a:p>
                      <a:pPr lvl="3" algn="l">
                        <a:spcAft>
                          <a:spcPts val="0"/>
                        </a:spcAft>
                      </a:pPr>
                      <a:r>
                        <a:rPr lang="en-US" sz="1100" i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Staphylococcus epidermidis</a:t>
                      </a:r>
                      <a:endParaRPr lang="ja-JP" sz="1100" i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100" b="0" kern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altLang="ja-JP" sz="1100" b="0" kern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</a:t>
                      </a:r>
                      <a:r>
                        <a:rPr lang="en-US" sz="1100" b="0" kern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altLang="ja-JP" sz="1100" b="0" kern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100" b="0" kern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0.083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322157"/>
                  </a:ext>
                </a:extLst>
              </a:tr>
              <a:tr h="217588">
                <a:tc>
                  <a:txBody>
                    <a:bodyPr/>
                    <a:lstStyle/>
                    <a:p>
                      <a:pPr lvl="2" algn="l" fontAlgn="ctr"/>
                      <a:r>
                        <a:rPr lang="ja-JP" altLang="en-US" sz="11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　 </a:t>
                      </a:r>
                      <a:r>
                        <a:rPr lang="en-US" sz="11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CNS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(2.4)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(3.8)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7794055"/>
                  </a:ext>
                </a:extLst>
              </a:tr>
              <a:tr h="208289">
                <a:tc>
                  <a:txBody>
                    <a:bodyPr/>
                    <a:lstStyle/>
                    <a:p>
                      <a:pPr lvl="2" algn="l">
                        <a:spcAft>
                          <a:spcPts val="0"/>
                        </a:spcAft>
                      </a:pPr>
                      <a:r>
                        <a:rPr lang="en-US" sz="1100" i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Streptococcus sp.</a:t>
                      </a:r>
                      <a:endParaRPr lang="ja-JP" sz="1100" i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100" b="0" kern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(4.</a:t>
                      </a:r>
                      <a:r>
                        <a:rPr lang="en-US" altLang="ja-JP" sz="1100" b="0" kern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100" b="0" kern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ja-JP" alt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(1.9)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0.582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2721855"/>
                  </a:ext>
                </a:extLst>
              </a:tr>
              <a:tr h="208289">
                <a:tc>
                  <a:txBody>
                    <a:bodyPr/>
                    <a:lstStyle/>
                    <a:p>
                      <a:pPr lvl="1" algn="l">
                        <a:spcAft>
                          <a:spcPts val="0"/>
                        </a:spcAft>
                      </a:pPr>
                      <a:r>
                        <a:rPr lang="en-US" altLang="ja-JP" sz="1100" i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Gram-positive bacillus</a:t>
                      </a:r>
                      <a:endParaRPr lang="ja-JP" sz="1100" i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ja-JP" altLang="en-US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ja-JP" altLang="en-US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(3.8)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0.504</a:t>
                      </a:r>
                      <a:endParaRPr lang="ja-JP" alt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223404"/>
                  </a:ext>
                </a:extLst>
              </a:tr>
              <a:tr h="208289">
                <a:tc>
                  <a:txBody>
                    <a:bodyPr/>
                    <a:lstStyle/>
                    <a:p>
                      <a:pPr lvl="2" algn="l">
                        <a:spcAft>
                          <a:spcPts val="0"/>
                        </a:spcAft>
                      </a:pPr>
                      <a:r>
                        <a:rPr lang="en-US" sz="1100" i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Clostridium </a:t>
                      </a:r>
                      <a:r>
                        <a:rPr lang="en-US" sz="1100" i="1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subterminale</a:t>
                      </a:r>
                      <a:endParaRPr lang="ja-JP" sz="1100" i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ja-JP" alt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(1.9)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9086170"/>
                  </a:ext>
                </a:extLst>
              </a:tr>
              <a:tr h="208289">
                <a:tc>
                  <a:txBody>
                    <a:bodyPr/>
                    <a:lstStyle/>
                    <a:p>
                      <a:pPr lvl="2" algn="l">
                        <a:spcAft>
                          <a:spcPts val="0"/>
                        </a:spcAft>
                      </a:pPr>
                      <a:r>
                        <a:rPr lang="en-US" sz="1100" i="1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Propionibacterium</a:t>
                      </a:r>
                      <a:r>
                        <a:rPr lang="en-US" sz="1100" i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acnes</a:t>
                      </a:r>
                      <a:endParaRPr lang="ja-JP" sz="1100" i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(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1.9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2635106"/>
                  </a:ext>
                </a:extLst>
              </a:tr>
              <a:tr h="208289">
                <a:tc>
                  <a:txBody>
                    <a:bodyPr/>
                    <a:lstStyle/>
                    <a:p>
                      <a:pPr lvl="0" algn="l">
                        <a:spcAft>
                          <a:spcPts val="0"/>
                        </a:spcAft>
                      </a:pPr>
                      <a:r>
                        <a:rPr lang="en-US" altLang="ja-JP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Gram-negative bacteria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ja-JP" altLang="en-US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(35.7)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</a:t>
                      </a:r>
                      <a:r>
                        <a:rPr lang="ja-JP" altLang="en-US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(49.1)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0.216</a:t>
                      </a:r>
                      <a:endParaRPr lang="ja-JP" altLang="ja-JP" sz="1100" b="0" i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7855665"/>
                  </a:ext>
                </a:extLst>
              </a:tr>
              <a:tr h="208289">
                <a:tc>
                  <a:txBody>
                    <a:bodyPr/>
                    <a:lstStyle/>
                    <a:p>
                      <a:pPr lvl="2" algn="l">
                        <a:spcAft>
                          <a:spcPts val="0"/>
                        </a:spcAft>
                      </a:pPr>
                      <a:r>
                        <a:rPr lang="en-US" sz="1100" i="1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Acinetobacter</a:t>
                      </a:r>
                      <a:r>
                        <a:rPr lang="en-US" sz="1100" i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sp.</a:t>
                      </a:r>
                      <a:endParaRPr lang="ja-JP" sz="1100" i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(4.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ja-JP" alt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(1.9)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0.582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77782967"/>
                  </a:ext>
                </a:extLst>
              </a:tr>
              <a:tr h="208289">
                <a:tc>
                  <a:txBody>
                    <a:bodyPr/>
                    <a:lstStyle/>
                    <a:p>
                      <a:pPr lvl="2" algn="l">
                        <a:spcAft>
                          <a:spcPts val="0"/>
                        </a:spcAft>
                      </a:pPr>
                      <a:r>
                        <a:rPr lang="en-US" sz="1100" i="1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Corynebacterium</a:t>
                      </a:r>
                      <a:r>
                        <a:rPr lang="en-US" sz="1100" i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sp.</a:t>
                      </a:r>
                      <a:endParaRPr lang="ja-JP" sz="1100" i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(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1.9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06474296"/>
                  </a:ext>
                </a:extLst>
              </a:tr>
              <a:tr h="208289">
                <a:tc>
                  <a:txBody>
                    <a:bodyPr/>
                    <a:lstStyle/>
                    <a:p>
                      <a:pPr lvl="2" algn="l">
                        <a:spcAft>
                          <a:spcPts val="0"/>
                        </a:spcAft>
                      </a:pPr>
                      <a:r>
                        <a:rPr lang="en-US" sz="1100" i="1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Citrobacter</a:t>
                      </a:r>
                      <a:r>
                        <a:rPr lang="en-US" sz="1100" i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sp.</a:t>
                      </a:r>
                      <a:endParaRPr lang="ja-JP" sz="1100" i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.7)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0.252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206896"/>
                  </a:ext>
                </a:extLst>
              </a:tr>
              <a:tr h="208289">
                <a:tc>
                  <a:txBody>
                    <a:bodyPr/>
                    <a:lstStyle/>
                    <a:p>
                      <a:pPr lvl="2" algn="l">
                        <a:spcAft>
                          <a:spcPts val="0"/>
                        </a:spcAft>
                      </a:pPr>
                      <a:r>
                        <a:rPr lang="en-US" sz="1100" i="1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Cronobacter</a:t>
                      </a:r>
                      <a:r>
                        <a:rPr lang="en-US" sz="1100" i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i="1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sakazakii</a:t>
                      </a:r>
                      <a:endParaRPr lang="ja-JP" sz="1100" i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(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1.9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1564878"/>
                  </a:ext>
                </a:extLst>
              </a:tr>
              <a:tr h="208289">
                <a:tc>
                  <a:txBody>
                    <a:bodyPr/>
                    <a:lstStyle/>
                    <a:p>
                      <a:pPr lvl="2" algn="l">
                        <a:spcAft>
                          <a:spcPts val="0"/>
                        </a:spcAft>
                      </a:pPr>
                      <a:r>
                        <a:rPr lang="en-US" sz="1100" i="1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Enterobacter</a:t>
                      </a:r>
                      <a:r>
                        <a:rPr lang="en-US" sz="1100" i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sp.</a:t>
                      </a:r>
                      <a:endParaRPr lang="ja-JP" sz="1100" i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(1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1.9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(11.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1698075"/>
                  </a:ext>
                </a:extLst>
              </a:tr>
              <a:tr h="208289">
                <a:tc>
                  <a:txBody>
                    <a:bodyPr/>
                    <a:lstStyle/>
                    <a:p>
                      <a:pPr lvl="2" algn="l">
                        <a:spcAft>
                          <a:spcPts val="0"/>
                        </a:spcAft>
                      </a:pPr>
                      <a:r>
                        <a:rPr lang="en-US" sz="1100" i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Escherichia coli</a:t>
                      </a:r>
                      <a:endParaRPr lang="ja-JP" sz="1100" i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9.5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9.4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1224798"/>
                  </a:ext>
                </a:extLst>
              </a:tr>
              <a:tr h="208289">
                <a:tc>
                  <a:txBody>
                    <a:bodyPr/>
                    <a:lstStyle/>
                    <a:p>
                      <a:pPr lvl="2" algn="l">
                        <a:spcAft>
                          <a:spcPts val="0"/>
                        </a:spcAft>
                      </a:pPr>
                      <a:r>
                        <a:rPr lang="en-US" sz="1100" i="1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Fusobacterium</a:t>
                      </a:r>
                      <a:r>
                        <a:rPr lang="en-US" sz="1100" i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i="1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nucleatum</a:t>
                      </a:r>
                      <a:endParaRPr lang="ja-JP" sz="1100" i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(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1.9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397502"/>
                  </a:ext>
                </a:extLst>
              </a:tr>
              <a:tr h="208289">
                <a:tc>
                  <a:txBody>
                    <a:bodyPr/>
                    <a:lstStyle/>
                    <a:p>
                      <a:pPr lvl="2" algn="l">
                        <a:spcAft>
                          <a:spcPts val="0"/>
                        </a:spcAft>
                      </a:pPr>
                      <a:r>
                        <a:rPr lang="en-US" sz="1100" i="1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Klebsiella</a:t>
                      </a:r>
                      <a:r>
                        <a:rPr lang="en-US" sz="1100" i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i="1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pneumoniae</a:t>
                      </a:r>
                      <a:endParaRPr lang="ja-JP" sz="1100" i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ja-JP" alt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(2.4)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ja-JP" alt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(3.8)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i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ja-JP" sz="1100" b="0" i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6831357"/>
                  </a:ext>
                </a:extLst>
              </a:tr>
              <a:tr h="208289">
                <a:tc>
                  <a:txBody>
                    <a:bodyPr/>
                    <a:lstStyle/>
                    <a:p>
                      <a:pPr lvl="2" algn="l">
                        <a:spcAft>
                          <a:spcPts val="0"/>
                        </a:spcAft>
                      </a:pPr>
                      <a:r>
                        <a:rPr lang="en-US" sz="1100" i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Neisseria sp.</a:t>
                      </a:r>
                      <a:endParaRPr lang="ja-JP" sz="1100" i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(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0.442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2288498"/>
                  </a:ext>
                </a:extLst>
              </a:tr>
              <a:tr h="208289">
                <a:tc>
                  <a:txBody>
                    <a:bodyPr/>
                    <a:lstStyle/>
                    <a:p>
                      <a:pPr lvl="2" algn="l">
                        <a:spcAft>
                          <a:spcPts val="0"/>
                        </a:spcAft>
                      </a:pPr>
                      <a:r>
                        <a:rPr lang="en-US" sz="1100" i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Pseudomonas aeruginosa</a:t>
                      </a:r>
                      <a:endParaRPr lang="ja-JP" sz="1100" i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(2.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(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i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0.223</a:t>
                      </a:r>
                      <a:endParaRPr lang="ja-JP" sz="1100" b="0" i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9463625"/>
                  </a:ext>
                </a:extLst>
              </a:tr>
              <a:tr h="208289">
                <a:tc>
                  <a:txBody>
                    <a:bodyPr/>
                    <a:lstStyle/>
                    <a:p>
                      <a:pPr lvl="2" algn="l">
                        <a:spcAft>
                          <a:spcPts val="0"/>
                        </a:spcAft>
                      </a:pPr>
                      <a:r>
                        <a:rPr lang="en-US" sz="1100" i="1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Stenotrophomonas</a:t>
                      </a:r>
                      <a:r>
                        <a:rPr lang="en-US" sz="1100" i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i="1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maltophilia</a:t>
                      </a:r>
                      <a:endParaRPr lang="ja-JP" sz="1100" i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4.8</a:t>
                      </a:r>
                      <a:r>
                        <a:rPr lang="en-US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ja-JP" altLang="en-US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(1.9)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0.582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58580581"/>
                  </a:ext>
                </a:extLst>
              </a:tr>
              <a:tr h="21758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Enterobacteriology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bacteria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(26.2)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(47.2)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0.055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49273629"/>
                  </a:ext>
                </a:extLst>
              </a:tr>
              <a:tr h="21758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Anaerritic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bacteria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(2.4)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(3.8)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16673457"/>
                  </a:ext>
                </a:extLst>
              </a:tr>
              <a:tr h="21758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1" lang="en-US" altLang="ja-JP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fungus 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(7.1)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(1.9)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0.318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4988764"/>
                  </a:ext>
                </a:extLst>
              </a:tr>
              <a:tr h="2082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 strain is unknown</a:t>
                      </a: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ja-JP" altLang="en-US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(7.1) 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ja-JP" altLang="en-US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(11.3)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0.727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6875351"/>
                  </a:ext>
                </a:extLst>
              </a:tr>
              <a:tr h="208289"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ja-JP" sz="11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altLang="ja-JP" sz="11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Multi-fungus detection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2756285"/>
                  </a:ext>
                </a:extLst>
              </a:tr>
            </a:tbl>
          </a:graphicData>
        </a:graphic>
      </p:graphicFrame>
      <p:sp>
        <p:nvSpPr>
          <p:cNvPr id="4" name="正方形/長方形 3"/>
          <p:cNvSpPr/>
          <p:nvPr/>
        </p:nvSpPr>
        <p:spPr>
          <a:xfrm>
            <a:off x="10392902" y="6551156"/>
            <a:ext cx="12747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Fisher's exact test</a:t>
            </a:r>
            <a:endParaRPr lang="ja-JP" altLang="en-US" sz="1200" dirty="0">
              <a:latin typeface="Times New Roman" panose="02020603050405020304" pitchFamily="18" charset="0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064843" y="38696"/>
            <a:ext cx="107344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1.  Percentage of detected bacteria in the use of immunosuppressants</a:t>
            </a:r>
            <a:r>
              <a: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418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340</Words>
  <Application>Microsoft Office PowerPoint</Application>
  <PresentationFormat>宽屏</PresentationFormat>
  <Paragraphs>122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Times New Roman</vt:lpstr>
      <vt:lpstr>Office テーマ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充浩 釜田</dc:creator>
  <cp:lastModifiedBy>HONGMEI REN</cp:lastModifiedBy>
  <cp:revision>6</cp:revision>
  <dcterms:created xsi:type="dcterms:W3CDTF">2023-05-23T08:56:40Z</dcterms:created>
  <dcterms:modified xsi:type="dcterms:W3CDTF">2023-05-30T04:13:08Z</dcterms:modified>
</cp:coreProperties>
</file>