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0" d="100"/>
          <a:sy n="90" d="100"/>
        </p:scale>
        <p:origin x="-952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8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530AF5-7A4C-4D72-A030-8FD7CE127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6323524-A7A9-4A06-91A6-4D61835AC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47EFB6E-0630-4F3F-A485-A0F9D2687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D792B-D789-42AD-B8C3-8FE9AB0FB3C1}" type="datetimeFigureOut">
              <a:rPr lang="en-US" smtClean="0"/>
              <a:t>2/12/18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20E811F-B8E8-43B8-B823-35137ED30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7DF1343-3C57-48A0-8894-50C4637F6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59410-619C-423C-A1DC-82214BB3A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20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4DC518-E679-47D0-8CB4-CC57C11C7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1515775-0914-42AD-BAA8-C58D52C260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33BA9B1-A66F-4D3F-8E81-44041A11C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D792B-D789-42AD-B8C3-8FE9AB0FB3C1}" type="datetimeFigureOut">
              <a:rPr lang="en-US" smtClean="0"/>
              <a:t>2/12/18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C3AFA14-3BD5-42E4-B84B-5A156A93F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FB506A2-C2F4-4355-932C-B0BC8F4DA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59410-619C-423C-A1DC-82214BB3A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580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AE69AF8-67BF-44CC-9811-BE4DCC633C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6B80B3B-6C88-413C-A095-A898523975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F83CDF1-2DFB-41A4-A871-85165064E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D792B-D789-42AD-B8C3-8FE9AB0FB3C1}" type="datetimeFigureOut">
              <a:rPr lang="en-US" smtClean="0"/>
              <a:t>2/12/18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E19A43D-15C8-431F-9386-5151CA294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FA99F1D-9B96-4B60-AA4A-C08A21A95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59410-619C-423C-A1DC-82214BB3A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542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EFED8C-AE84-4D27-A324-FCCCA4181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B368DB7-A62D-46FD-8AD8-E01292DF4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B404AF2-89E4-4B8E-99E0-C2863D418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D792B-D789-42AD-B8C3-8FE9AB0FB3C1}" type="datetimeFigureOut">
              <a:rPr lang="en-US" smtClean="0"/>
              <a:t>2/12/18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C84A7C6-D6C5-4276-B72E-5A3EA5C07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FA61BC9-F1C6-4AAA-B7E9-B9D2F30A8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59410-619C-423C-A1DC-82214BB3A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832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693E84-9879-43B1-9496-E384B2648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DB6FDFA-53B6-41EC-BC77-6D5F66AF4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DE95545-A682-4AD5-AC45-43C5B5CE2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D792B-D789-42AD-B8C3-8FE9AB0FB3C1}" type="datetimeFigureOut">
              <a:rPr lang="en-US" smtClean="0"/>
              <a:t>2/12/18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2263402-F1F0-4427-BBCE-84517228A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CAD67FA-D171-4086-89A2-6580ECD85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59410-619C-423C-A1DC-82214BB3A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709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78112A-67D4-4FC3-BC8C-0C1AEA3C6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7DC2C2F-1EEE-4DA0-B2AA-72DEF91C97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E903E93-45D4-4858-947A-35E57A1A60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B71BE7C-E62D-42E4-83E8-3DC04BADF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D792B-D789-42AD-B8C3-8FE9AB0FB3C1}" type="datetimeFigureOut">
              <a:rPr lang="en-US" smtClean="0"/>
              <a:t>2/12/18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8E2FB12-E5D5-491C-82BB-1C9F8F896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F10920C-944B-4AC9-9055-FF8C8D77A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59410-619C-423C-A1DC-82214BB3A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11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E83473-7608-4ED9-A5A5-A7F9C16BC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80682D4-8B2A-44F2-90B5-7BBDF83F21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F8719AA-4300-452D-83B0-49D32DC253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978FCA4-2A19-4B81-87EE-477C780DB3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F110F2F-D72D-4CAE-B152-7B3F776D78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14043AF-AE92-4117-AE70-8C6E17DD6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D792B-D789-42AD-B8C3-8FE9AB0FB3C1}" type="datetimeFigureOut">
              <a:rPr lang="en-US" smtClean="0"/>
              <a:t>2/12/18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1F36052-B16F-473A-8A30-CBAF2C518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18B98A4-69CE-4197-9D68-CB316613C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59410-619C-423C-A1DC-82214BB3A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699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72C0E1-BDED-4A6A-A922-2A515F344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D5C9DBC-C1C6-4F9C-9D24-FFB47D69F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D792B-D789-42AD-B8C3-8FE9AB0FB3C1}" type="datetimeFigureOut">
              <a:rPr lang="en-US" smtClean="0"/>
              <a:t>2/12/18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DFEB92D-63C2-48BD-A4B6-CCE66BB06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55388CE-31C5-4095-8E4E-52E81286C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59410-619C-423C-A1DC-82214BB3A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943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BE0696D3-292C-417C-A040-0114C7482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D792B-D789-42AD-B8C3-8FE9AB0FB3C1}" type="datetimeFigureOut">
              <a:rPr lang="en-US" smtClean="0"/>
              <a:t>2/12/18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2AB4113-A444-4FC6-BA35-2FDBC323F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02D0AA6-8442-450D-9B3D-70847C7EA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59410-619C-423C-A1DC-82214BB3A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443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B2A55B-2ADF-4170-8930-805F24E28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1FB522D-BA78-4D49-B43E-0E62EF91F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B22B03B-9275-4FA2-8038-F127AD5964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2D64CA0-4A0B-4390-BC55-E8DC73401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D792B-D789-42AD-B8C3-8FE9AB0FB3C1}" type="datetimeFigureOut">
              <a:rPr lang="en-US" smtClean="0"/>
              <a:t>2/12/18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709ACD5-5CEE-4C35-8659-8AE85DC93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352FC98-09F8-4FF4-8EBE-B0569A769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59410-619C-423C-A1DC-82214BB3A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391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B4863C-0364-4ABF-B6F3-D2212047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8757F92-8D70-4188-9307-FAD37856FC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BD5B70E-0396-4D78-994F-D3D3543D2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2E8E699-21F9-465E-87A7-41C7A0784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D792B-D789-42AD-B8C3-8FE9AB0FB3C1}" type="datetimeFigureOut">
              <a:rPr lang="en-US" smtClean="0"/>
              <a:t>2/12/18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C3646D9-03FF-42C8-9155-3DB5FFE6F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F601B43-8FBE-4080-8E0F-3C44B7AC1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59410-619C-423C-A1DC-82214BB3A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153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4CF1FD3-3B26-4353-AD9A-D41D8A4F9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4871E3D-F550-4572-92B6-43735004F0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143A57D-0245-46DE-953C-2CC4D2802A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D792B-D789-42AD-B8C3-8FE9AB0FB3C1}" type="datetimeFigureOut">
              <a:rPr lang="en-US" smtClean="0"/>
              <a:t>2/12/18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5B551E5-42B7-4C0E-B93C-053573D93A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FD74846-F240-4B81-B37D-1990CAB58E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59410-619C-423C-A1DC-82214BB3A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274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744DA296-EF89-45B9-B4ED-C0F44D2586E7}"/>
              </a:ext>
            </a:extLst>
          </p:cNvPr>
          <p:cNvGrpSpPr/>
          <p:nvPr/>
        </p:nvGrpSpPr>
        <p:grpSpPr>
          <a:xfrm>
            <a:off x="3081337" y="913129"/>
            <a:ext cx="6029324" cy="5031710"/>
            <a:chOff x="0" y="0"/>
            <a:chExt cx="6599061" cy="5156069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xmlns="" id="{D5ADF953-0139-4E1B-863A-BE0F5451AEF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80201" y="542285"/>
              <a:ext cx="5198010" cy="23382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tailEnd type="triangle"/>
            </a:ln>
            <a:effectLst/>
          </p:spPr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xmlns="" id="{5ACEF684-C22B-47C0-960B-0334DDE4CCD9}"/>
                </a:ext>
              </a:extLst>
            </p:cNvPr>
            <p:cNvCxnSpPr/>
            <p:nvPr/>
          </p:nvCxnSpPr>
          <p:spPr>
            <a:xfrm flipV="1">
              <a:off x="1359798" y="867893"/>
              <a:ext cx="5218413" cy="23939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tailEnd type="triangle"/>
            </a:ln>
            <a:effectLst/>
          </p:spPr>
        </p:cxn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xmlns="" id="{DAB4DBE4-C910-4C32-93DD-83DC41C2D3EC}"/>
                </a:ext>
              </a:extLst>
            </p:cNvPr>
            <p:cNvSpPr txBox="1"/>
            <p:nvPr/>
          </p:nvSpPr>
          <p:spPr>
            <a:xfrm>
              <a:off x="1423164" y="6061"/>
              <a:ext cx="1093076" cy="40132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Day 0</a:t>
              </a:r>
              <a:endParaRPr lang="en-US" sz="1000" dirty="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(surgery</a:t>
              </a:r>
              <a:r>
                <a:rPr lang="en-US" sz="1000" dirty="0">
                  <a:solidFill>
                    <a:srgbClr val="000000"/>
                  </a:solidFill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 </a:t>
              </a:r>
              <a:r>
                <a:rPr lang="en-US" sz="1000" kern="12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day)</a:t>
              </a:r>
              <a:endParaRPr lang="en-US" sz="1000" dirty="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8" name="TextBox 8">
              <a:extLst>
                <a:ext uri="{FF2B5EF4-FFF2-40B4-BE49-F238E27FC236}">
                  <a16:creationId xmlns:a16="http://schemas.microsoft.com/office/drawing/2014/main" xmlns="" id="{AD96382B-0642-45CC-9082-8436899A04A3}"/>
                </a:ext>
              </a:extLst>
            </p:cNvPr>
            <p:cNvSpPr txBox="1"/>
            <p:nvPr/>
          </p:nvSpPr>
          <p:spPr>
            <a:xfrm>
              <a:off x="2611274" y="6061"/>
              <a:ext cx="856607" cy="40132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Day 1</a:t>
              </a:r>
              <a:endParaRPr lang="en-US" sz="100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(post-op)</a:t>
              </a:r>
              <a:endParaRPr lang="en-US" sz="100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xmlns="" id="{87F2F26F-CBA9-4DD3-810E-4334F971916C}"/>
                </a:ext>
              </a:extLst>
            </p:cNvPr>
            <p:cNvSpPr txBox="1"/>
            <p:nvPr/>
          </p:nvSpPr>
          <p:spPr>
            <a:xfrm>
              <a:off x="3772540" y="6061"/>
              <a:ext cx="605984" cy="24638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Day 2</a:t>
              </a:r>
              <a:endParaRPr lang="en-US" sz="100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xmlns="" id="{F2992B00-8EE0-4592-A54A-2B6B8FDBA20B}"/>
                </a:ext>
              </a:extLst>
            </p:cNvPr>
            <p:cNvSpPr txBox="1"/>
            <p:nvPr/>
          </p:nvSpPr>
          <p:spPr>
            <a:xfrm>
              <a:off x="4723839" y="6061"/>
              <a:ext cx="624215" cy="24638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Day 3</a:t>
              </a:r>
              <a:endParaRPr lang="en-US" sz="100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11" name="TextBox 11">
              <a:extLst>
                <a:ext uri="{FF2B5EF4-FFF2-40B4-BE49-F238E27FC236}">
                  <a16:creationId xmlns:a16="http://schemas.microsoft.com/office/drawing/2014/main" xmlns="" id="{F69E03FA-3010-4D72-89D4-233CE414E766}"/>
                </a:ext>
              </a:extLst>
            </p:cNvPr>
            <p:cNvSpPr txBox="1"/>
            <p:nvPr/>
          </p:nvSpPr>
          <p:spPr>
            <a:xfrm>
              <a:off x="242272" y="427125"/>
              <a:ext cx="1137285" cy="246380"/>
            </a:xfrm>
            <a:prstGeom prst="rect">
              <a:avLst/>
            </a:prstGeom>
            <a:solidFill>
              <a:srgbClr val="4F81BD">
                <a:lumMod val="50000"/>
              </a:srgbClr>
            </a:solidFill>
          </p:spPr>
          <p:txBody>
            <a:bodyPr wrap="square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IV APAP</a:t>
              </a:r>
              <a:endParaRPr lang="en-US" sz="100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12" name="Arrow: Pentagon 16">
              <a:extLst>
                <a:ext uri="{FF2B5EF4-FFF2-40B4-BE49-F238E27FC236}">
                  <a16:creationId xmlns:a16="http://schemas.microsoft.com/office/drawing/2014/main" xmlns="" id="{FC7D29F8-D3D9-4E2C-A6E8-2F6024026AF0}"/>
                </a:ext>
              </a:extLst>
            </p:cNvPr>
            <p:cNvSpPr/>
            <p:nvPr/>
          </p:nvSpPr>
          <p:spPr>
            <a:xfrm>
              <a:off x="4588215" y="467727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615D51AC-57EF-4F9B-A72D-F6937847C4E2}"/>
                </a:ext>
              </a:extLst>
            </p:cNvPr>
            <p:cNvSpPr/>
            <p:nvPr/>
          </p:nvSpPr>
          <p:spPr>
            <a:xfrm>
              <a:off x="1540215" y="466536"/>
              <a:ext cx="914400" cy="171198"/>
            </a:xfrm>
            <a:prstGeom prst="rect">
              <a:avLst/>
            </a:prstGeom>
            <a:solidFill>
              <a:srgbClr val="9BBB59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E9BB92E6-8AC9-42B6-BCD7-ED5FBE67A021}"/>
                </a:ext>
              </a:extLst>
            </p:cNvPr>
            <p:cNvSpPr/>
            <p:nvPr/>
          </p:nvSpPr>
          <p:spPr>
            <a:xfrm>
              <a:off x="2553481" y="466536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3E47E9DC-18E6-44BD-8094-5EAAB2C04FB1}"/>
                </a:ext>
              </a:extLst>
            </p:cNvPr>
            <p:cNvSpPr/>
            <p:nvPr/>
          </p:nvSpPr>
          <p:spPr>
            <a:xfrm>
              <a:off x="3587985" y="466536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16" name="TextBox 21">
              <a:extLst>
                <a:ext uri="{FF2B5EF4-FFF2-40B4-BE49-F238E27FC236}">
                  <a16:creationId xmlns:a16="http://schemas.microsoft.com/office/drawing/2014/main" xmlns="" id="{4919C726-0EBE-4095-8B62-6BC9B8E67481}"/>
                </a:ext>
              </a:extLst>
            </p:cNvPr>
            <p:cNvSpPr txBox="1"/>
            <p:nvPr/>
          </p:nvSpPr>
          <p:spPr>
            <a:xfrm>
              <a:off x="242272" y="733142"/>
              <a:ext cx="1133475" cy="246380"/>
            </a:xfrm>
            <a:prstGeom prst="rect">
              <a:avLst/>
            </a:prstGeom>
            <a:solidFill>
              <a:srgbClr val="4F81BD">
                <a:lumMod val="50000"/>
              </a:srgbClr>
            </a:solidFill>
          </p:spPr>
          <p:txBody>
            <a:bodyPr wrap="square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Oral APAP</a:t>
              </a:r>
              <a:endParaRPr lang="en-US" sz="100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17" name="Arrow: Pentagon 23">
              <a:extLst>
                <a:ext uri="{FF2B5EF4-FFF2-40B4-BE49-F238E27FC236}">
                  <a16:creationId xmlns:a16="http://schemas.microsoft.com/office/drawing/2014/main" xmlns="" id="{0FCF492C-AE56-4AD9-8CF1-CC3B5D4987B4}"/>
                </a:ext>
              </a:extLst>
            </p:cNvPr>
            <p:cNvSpPr/>
            <p:nvPr/>
          </p:nvSpPr>
          <p:spPr>
            <a:xfrm>
              <a:off x="4584277" y="783485"/>
              <a:ext cx="914400" cy="171198"/>
            </a:xfrm>
            <a:prstGeom prst="rect">
              <a:avLst/>
            </a:prstGeom>
            <a:solidFill>
              <a:srgbClr val="A32638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0B8C38F3-DB0B-4AB1-A088-C2835A63ABE3}"/>
                </a:ext>
              </a:extLst>
            </p:cNvPr>
            <p:cNvSpPr/>
            <p:nvPr/>
          </p:nvSpPr>
          <p:spPr>
            <a:xfrm>
              <a:off x="1536277" y="782294"/>
              <a:ext cx="914400" cy="171198"/>
            </a:xfrm>
            <a:prstGeom prst="rect">
              <a:avLst/>
            </a:prstGeom>
            <a:solidFill>
              <a:srgbClr val="A32638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xmlns="" id="{DAB1272B-560A-4EFC-91EE-58F660F13F74}"/>
                </a:ext>
              </a:extLst>
            </p:cNvPr>
            <p:cNvSpPr/>
            <p:nvPr/>
          </p:nvSpPr>
          <p:spPr>
            <a:xfrm>
              <a:off x="2549543" y="782294"/>
              <a:ext cx="914400" cy="171198"/>
            </a:xfrm>
            <a:prstGeom prst="rect">
              <a:avLst/>
            </a:prstGeom>
            <a:solidFill>
              <a:srgbClr val="A32638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170047A7-2171-46D2-9621-46CC3EDFDB17}"/>
                </a:ext>
              </a:extLst>
            </p:cNvPr>
            <p:cNvSpPr/>
            <p:nvPr/>
          </p:nvSpPr>
          <p:spPr>
            <a:xfrm>
              <a:off x="3584047" y="782294"/>
              <a:ext cx="914400" cy="171198"/>
            </a:xfrm>
            <a:prstGeom prst="rect">
              <a:avLst/>
            </a:prstGeom>
            <a:solidFill>
              <a:srgbClr val="A32638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xmlns="" id="{ACF505E2-104F-4F62-B40D-373C61A4D1C6}"/>
                </a:ext>
              </a:extLst>
            </p:cNvPr>
            <p:cNvSpPr/>
            <p:nvPr/>
          </p:nvSpPr>
          <p:spPr>
            <a:xfrm>
              <a:off x="1131504" y="4831375"/>
              <a:ext cx="1676399" cy="278793"/>
            </a:xfrm>
            <a:prstGeom prst="rect">
              <a:avLst/>
            </a:prstGeom>
            <a:solidFill>
              <a:srgbClr val="9BBB59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Required</a:t>
              </a:r>
              <a:endParaRPr lang="en-US" sz="100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xmlns="" id="{FA9C0529-CF55-4B4B-8E3D-B2BB9EEED543}"/>
                </a:ext>
              </a:extLst>
            </p:cNvPr>
            <p:cNvSpPr/>
            <p:nvPr/>
          </p:nvSpPr>
          <p:spPr>
            <a:xfrm>
              <a:off x="2853536" y="4831375"/>
              <a:ext cx="1676399" cy="278793"/>
            </a:xfrm>
            <a:prstGeom prst="rect">
              <a:avLst/>
            </a:prstGeom>
            <a:solidFill>
              <a:srgbClr val="A32638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Not allowed</a:t>
              </a:r>
              <a:endParaRPr lang="en-US" sz="100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xmlns="" id="{8FFB2282-BF31-4969-B46D-4DCA18064BED}"/>
                </a:ext>
              </a:extLst>
            </p:cNvPr>
            <p:cNvSpPr/>
            <p:nvPr/>
          </p:nvSpPr>
          <p:spPr>
            <a:xfrm>
              <a:off x="4575568" y="4831375"/>
              <a:ext cx="1676399" cy="278793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No criteria</a:t>
              </a:r>
              <a:endParaRPr lang="en-US" sz="100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24" name="TextBox 80">
              <a:extLst>
                <a:ext uri="{FF2B5EF4-FFF2-40B4-BE49-F238E27FC236}">
                  <a16:creationId xmlns:a16="http://schemas.microsoft.com/office/drawing/2014/main" xmlns="" id="{7439BA7D-F3C0-4B22-8082-C0AD39CACF0A}"/>
                </a:ext>
              </a:extLst>
            </p:cNvPr>
            <p:cNvSpPr txBox="1"/>
            <p:nvPr/>
          </p:nvSpPr>
          <p:spPr>
            <a:xfrm>
              <a:off x="242273" y="4909689"/>
              <a:ext cx="722478" cy="24638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Legend</a:t>
              </a:r>
              <a:endParaRPr lang="en-US" sz="100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xmlns="" id="{B611AD39-6724-42CA-9F89-0FDEC1DE42D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70185" y="1154867"/>
              <a:ext cx="5208026" cy="11691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tailEnd type="triangle"/>
            </a:ln>
            <a:effectLst/>
          </p:spPr>
        </p:cxnSp>
        <p:sp>
          <p:nvSpPr>
            <p:cNvPr id="26" name="TextBox 70">
              <a:extLst>
                <a:ext uri="{FF2B5EF4-FFF2-40B4-BE49-F238E27FC236}">
                  <a16:creationId xmlns:a16="http://schemas.microsoft.com/office/drawing/2014/main" xmlns="" id="{330BD199-AFA1-4FDA-B804-DC3AC3BF98E7}"/>
                </a:ext>
              </a:extLst>
            </p:cNvPr>
            <p:cNvSpPr txBox="1"/>
            <p:nvPr/>
          </p:nvSpPr>
          <p:spPr>
            <a:xfrm>
              <a:off x="242271" y="1028028"/>
              <a:ext cx="1127760" cy="246380"/>
            </a:xfrm>
            <a:prstGeom prst="rect">
              <a:avLst/>
            </a:prstGeom>
            <a:solidFill>
              <a:srgbClr val="4F81BD">
                <a:lumMod val="50000"/>
              </a:srgbClr>
            </a:solidFill>
          </p:spPr>
          <p:txBody>
            <a:bodyPr wrap="square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 dirty="0"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IV Opioid</a:t>
              </a:r>
              <a:endParaRPr lang="en-US" sz="1000" dirty="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27" name="Arrow: Pentagon 77">
              <a:extLst>
                <a:ext uri="{FF2B5EF4-FFF2-40B4-BE49-F238E27FC236}">
                  <a16:creationId xmlns:a16="http://schemas.microsoft.com/office/drawing/2014/main" xmlns="" id="{194EBE7A-94BE-465C-A39C-62E576AB7846}"/>
                </a:ext>
              </a:extLst>
            </p:cNvPr>
            <p:cNvSpPr/>
            <p:nvPr/>
          </p:nvSpPr>
          <p:spPr>
            <a:xfrm>
              <a:off x="4578200" y="1068618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xmlns="" id="{51FD92EA-1341-408B-8B80-29154952A75A}"/>
                </a:ext>
              </a:extLst>
            </p:cNvPr>
            <p:cNvSpPr/>
            <p:nvPr/>
          </p:nvSpPr>
          <p:spPr>
            <a:xfrm>
              <a:off x="1530200" y="1067427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xmlns="" id="{C1273BCF-988C-470A-A413-0C22A0C20008}"/>
                </a:ext>
              </a:extLst>
            </p:cNvPr>
            <p:cNvSpPr/>
            <p:nvPr/>
          </p:nvSpPr>
          <p:spPr>
            <a:xfrm>
              <a:off x="2543466" y="1067427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xmlns="" id="{2D1E1B57-7701-4673-9D5B-F6D1EB8885B8}"/>
                </a:ext>
              </a:extLst>
            </p:cNvPr>
            <p:cNvSpPr/>
            <p:nvPr/>
          </p:nvSpPr>
          <p:spPr>
            <a:xfrm>
              <a:off x="3577970" y="1067427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xmlns="" id="{416300D7-A7F0-4E9D-8EF1-0B16116531B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67553" y="1443738"/>
              <a:ext cx="5210658" cy="23382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tailEnd type="triangle"/>
            </a:ln>
            <a:effectLst/>
          </p:spPr>
        </p:cxnSp>
        <p:sp>
          <p:nvSpPr>
            <p:cNvPr id="32" name="TextBox 85">
              <a:extLst>
                <a:ext uri="{FF2B5EF4-FFF2-40B4-BE49-F238E27FC236}">
                  <a16:creationId xmlns:a16="http://schemas.microsoft.com/office/drawing/2014/main" xmlns="" id="{7D70B416-9ECB-430B-9A50-8C32332C483D}"/>
                </a:ext>
              </a:extLst>
            </p:cNvPr>
            <p:cNvSpPr txBox="1"/>
            <p:nvPr/>
          </p:nvSpPr>
          <p:spPr>
            <a:xfrm>
              <a:off x="242271" y="1328581"/>
              <a:ext cx="1125220" cy="246380"/>
            </a:xfrm>
            <a:prstGeom prst="rect">
              <a:avLst/>
            </a:prstGeom>
            <a:solidFill>
              <a:srgbClr val="4F81BD">
                <a:lumMod val="50000"/>
              </a:srgbClr>
            </a:solidFill>
          </p:spPr>
          <p:txBody>
            <a:bodyPr wrap="square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Oral Opioid</a:t>
              </a:r>
              <a:endParaRPr lang="en-US" sz="100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33" name="Arrow: Pentagon 86">
              <a:extLst>
                <a:ext uri="{FF2B5EF4-FFF2-40B4-BE49-F238E27FC236}">
                  <a16:creationId xmlns:a16="http://schemas.microsoft.com/office/drawing/2014/main" xmlns="" id="{717EA751-CD60-431F-B0AC-CA24D76821F2}"/>
                </a:ext>
              </a:extLst>
            </p:cNvPr>
            <p:cNvSpPr/>
            <p:nvPr/>
          </p:nvSpPr>
          <p:spPr>
            <a:xfrm>
              <a:off x="4575568" y="1369180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xmlns="" id="{25548789-43F4-42E8-87EA-C2A3E223E965}"/>
                </a:ext>
              </a:extLst>
            </p:cNvPr>
            <p:cNvSpPr/>
            <p:nvPr/>
          </p:nvSpPr>
          <p:spPr>
            <a:xfrm>
              <a:off x="1527568" y="1367989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xmlns="" id="{D2601CE5-E9D4-4650-9975-2BBCA1309EC6}"/>
                </a:ext>
              </a:extLst>
            </p:cNvPr>
            <p:cNvSpPr/>
            <p:nvPr/>
          </p:nvSpPr>
          <p:spPr>
            <a:xfrm>
              <a:off x="2540834" y="1367989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xmlns="" id="{23642509-537F-4C4C-8497-719C74FC6E8E}"/>
                </a:ext>
              </a:extLst>
            </p:cNvPr>
            <p:cNvSpPr/>
            <p:nvPr/>
          </p:nvSpPr>
          <p:spPr>
            <a:xfrm>
              <a:off x="3575338" y="1367989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xmlns="" id="{DFC808E6-6209-4B40-B3B7-F564537ADA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68507" y="1736265"/>
              <a:ext cx="5209704" cy="23378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tailEnd type="triangle"/>
            </a:ln>
            <a:effectLst/>
          </p:spPr>
        </p:cxnSp>
        <p:sp>
          <p:nvSpPr>
            <p:cNvPr id="38" name="TextBox 91">
              <a:extLst>
                <a:ext uri="{FF2B5EF4-FFF2-40B4-BE49-F238E27FC236}">
                  <a16:creationId xmlns:a16="http://schemas.microsoft.com/office/drawing/2014/main" xmlns="" id="{74785A5C-CC4B-47FD-A437-F28CE38E3C39}"/>
                </a:ext>
              </a:extLst>
            </p:cNvPr>
            <p:cNvSpPr txBox="1"/>
            <p:nvPr/>
          </p:nvSpPr>
          <p:spPr>
            <a:xfrm>
              <a:off x="242271" y="1621095"/>
              <a:ext cx="1125855" cy="246380"/>
            </a:xfrm>
            <a:prstGeom prst="rect">
              <a:avLst/>
            </a:prstGeom>
            <a:solidFill>
              <a:srgbClr val="4F81BD">
                <a:lumMod val="50000"/>
              </a:srgbClr>
            </a:solidFill>
          </p:spPr>
          <p:txBody>
            <a:bodyPr wrap="square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IV NSAIDs</a:t>
              </a:r>
              <a:endParaRPr lang="en-US" sz="100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39" name="Arrow: Pentagon 92">
              <a:extLst>
                <a:ext uri="{FF2B5EF4-FFF2-40B4-BE49-F238E27FC236}">
                  <a16:creationId xmlns:a16="http://schemas.microsoft.com/office/drawing/2014/main" xmlns="" id="{6366DCC1-2A2B-44AF-AE1C-CF48453ABD8A}"/>
                </a:ext>
              </a:extLst>
            </p:cNvPr>
            <p:cNvSpPr/>
            <p:nvPr/>
          </p:nvSpPr>
          <p:spPr>
            <a:xfrm>
              <a:off x="4576522" y="1661703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xmlns="" id="{EB0C6456-CACE-49A6-88E9-112DEC32A878}"/>
                </a:ext>
              </a:extLst>
            </p:cNvPr>
            <p:cNvSpPr/>
            <p:nvPr/>
          </p:nvSpPr>
          <p:spPr>
            <a:xfrm>
              <a:off x="1528522" y="1660512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xmlns="" id="{339A98F1-9699-4262-B3F7-D9B9450875B2}"/>
                </a:ext>
              </a:extLst>
            </p:cNvPr>
            <p:cNvSpPr/>
            <p:nvPr/>
          </p:nvSpPr>
          <p:spPr>
            <a:xfrm>
              <a:off x="2541788" y="1660512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xmlns="" id="{E2E603D6-754A-4B5D-A591-FC8B6409DE27}"/>
                </a:ext>
              </a:extLst>
            </p:cNvPr>
            <p:cNvSpPr/>
            <p:nvPr/>
          </p:nvSpPr>
          <p:spPr>
            <a:xfrm>
              <a:off x="3576292" y="1660512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xmlns="" id="{3E3B29CB-AC7B-4E38-9DDF-EF7C8837E3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68508" y="2037462"/>
              <a:ext cx="5209703" cy="23376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tailEnd type="triangle"/>
            </a:ln>
            <a:effectLst/>
          </p:spPr>
        </p:cxnSp>
        <p:sp>
          <p:nvSpPr>
            <p:cNvPr id="44" name="TextBox 97">
              <a:extLst>
                <a:ext uri="{FF2B5EF4-FFF2-40B4-BE49-F238E27FC236}">
                  <a16:creationId xmlns:a16="http://schemas.microsoft.com/office/drawing/2014/main" xmlns="" id="{1A655ACC-E203-45C0-9512-5BE300F6076F}"/>
                </a:ext>
              </a:extLst>
            </p:cNvPr>
            <p:cNvSpPr txBox="1"/>
            <p:nvPr/>
          </p:nvSpPr>
          <p:spPr>
            <a:xfrm>
              <a:off x="242271" y="1922281"/>
              <a:ext cx="1125855" cy="246380"/>
            </a:xfrm>
            <a:prstGeom prst="rect">
              <a:avLst/>
            </a:prstGeom>
            <a:solidFill>
              <a:srgbClr val="4F81BD">
                <a:lumMod val="50000"/>
              </a:srgbClr>
            </a:solidFill>
          </p:spPr>
          <p:txBody>
            <a:bodyPr wrap="square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Oral NSAIDs</a:t>
              </a:r>
              <a:endParaRPr lang="en-US" sz="100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45" name="Arrow: Pentagon 98">
              <a:extLst>
                <a:ext uri="{FF2B5EF4-FFF2-40B4-BE49-F238E27FC236}">
                  <a16:creationId xmlns:a16="http://schemas.microsoft.com/office/drawing/2014/main" xmlns="" id="{DDCE12CC-E96F-4AD0-A2F2-902A964BD001}"/>
                </a:ext>
              </a:extLst>
            </p:cNvPr>
            <p:cNvSpPr/>
            <p:nvPr/>
          </p:nvSpPr>
          <p:spPr>
            <a:xfrm>
              <a:off x="4576522" y="1962898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xmlns="" id="{B376E08A-9432-4A35-8644-4E02691E0F35}"/>
                </a:ext>
              </a:extLst>
            </p:cNvPr>
            <p:cNvSpPr/>
            <p:nvPr/>
          </p:nvSpPr>
          <p:spPr>
            <a:xfrm>
              <a:off x="1528522" y="1961707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xmlns="" id="{B10E232C-865C-40D5-BAEA-7A4D15E40F85}"/>
                </a:ext>
              </a:extLst>
            </p:cNvPr>
            <p:cNvSpPr/>
            <p:nvPr/>
          </p:nvSpPr>
          <p:spPr>
            <a:xfrm>
              <a:off x="2541788" y="1961707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xmlns="" id="{C1C2E2B9-002E-49E2-A9C1-3AEB4C3EB9B2}"/>
                </a:ext>
              </a:extLst>
            </p:cNvPr>
            <p:cNvSpPr/>
            <p:nvPr/>
          </p:nvSpPr>
          <p:spPr>
            <a:xfrm>
              <a:off x="3576292" y="1961707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xmlns="" id="{21928660-47AE-4E36-8161-1EF5306F3E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80201" y="3080380"/>
              <a:ext cx="5198010" cy="13532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tailEnd type="triangle"/>
            </a:ln>
            <a:effectLst/>
          </p:spPr>
        </p:cxn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xmlns="" id="{42DB77F9-9B9D-48F9-B57C-6D7BE0B409CD}"/>
                </a:ext>
              </a:extLst>
            </p:cNvPr>
            <p:cNvCxnSpPr/>
            <p:nvPr/>
          </p:nvCxnSpPr>
          <p:spPr>
            <a:xfrm flipV="1">
              <a:off x="1359798" y="3396138"/>
              <a:ext cx="5218413" cy="23939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tailEnd type="triangle"/>
            </a:ln>
            <a:effectLst/>
          </p:spPr>
        </p:cxnSp>
        <p:sp>
          <p:nvSpPr>
            <p:cNvPr id="51" name="TextBox 105">
              <a:extLst>
                <a:ext uri="{FF2B5EF4-FFF2-40B4-BE49-F238E27FC236}">
                  <a16:creationId xmlns:a16="http://schemas.microsoft.com/office/drawing/2014/main" xmlns="" id="{D654D428-1552-4C9B-BB56-171E4964A528}"/>
                </a:ext>
              </a:extLst>
            </p:cNvPr>
            <p:cNvSpPr txBox="1"/>
            <p:nvPr/>
          </p:nvSpPr>
          <p:spPr>
            <a:xfrm>
              <a:off x="1446939" y="2531790"/>
              <a:ext cx="1093076" cy="40132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Day 0</a:t>
              </a:r>
              <a:endParaRPr lang="en-US" sz="1000" dirty="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(surgery</a:t>
              </a:r>
              <a:r>
                <a:rPr lang="en-US" sz="1000" dirty="0">
                  <a:solidFill>
                    <a:srgbClr val="000000"/>
                  </a:solidFill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 </a:t>
              </a:r>
              <a:r>
                <a:rPr lang="en-US" sz="1000" kern="12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day)</a:t>
              </a:r>
              <a:endParaRPr lang="en-US" sz="1000" dirty="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52" name="TextBox 107">
              <a:extLst>
                <a:ext uri="{FF2B5EF4-FFF2-40B4-BE49-F238E27FC236}">
                  <a16:creationId xmlns:a16="http://schemas.microsoft.com/office/drawing/2014/main" xmlns="" id="{5BE732DF-FAA6-4D24-A754-57428912C130}"/>
                </a:ext>
              </a:extLst>
            </p:cNvPr>
            <p:cNvSpPr txBox="1"/>
            <p:nvPr/>
          </p:nvSpPr>
          <p:spPr>
            <a:xfrm>
              <a:off x="3772540" y="2531790"/>
              <a:ext cx="725906" cy="24638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Day 2</a:t>
              </a:r>
              <a:endParaRPr lang="en-US" sz="100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53" name="TextBox 108">
              <a:extLst>
                <a:ext uri="{FF2B5EF4-FFF2-40B4-BE49-F238E27FC236}">
                  <a16:creationId xmlns:a16="http://schemas.microsoft.com/office/drawing/2014/main" xmlns="" id="{68A9FFE4-F6C2-4CC1-9390-D98EA9A4248F}"/>
                </a:ext>
              </a:extLst>
            </p:cNvPr>
            <p:cNvSpPr txBox="1"/>
            <p:nvPr/>
          </p:nvSpPr>
          <p:spPr>
            <a:xfrm>
              <a:off x="4723839" y="2531790"/>
              <a:ext cx="774839" cy="24638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Day 3</a:t>
              </a:r>
              <a:endParaRPr lang="en-US" sz="100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54" name="TextBox 109">
              <a:extLst>
                <a:ext uri="{FF2B5EF4-FFF2-40B4-BE49-F238E27FC236}">
                  <a16:creationId xmlns:a16="http://schemas.microsoft.com/office/drawing/2014/main" xmlns="" id="{4E6E0495-0246-4D9D-8A63-D2CF4C155800}"/>
                </a:ext>
              </a:extLst>
            </p:cNvPr>
            <p:cNvSpPr txBox="1"/>
            <p:nvPr/>
          </p:nvSpPr>
          <p:spPr>
            <a:xfrm>
              <a:off x="242272" y="2955325"/>
              <a:ext cx="1137285" cy="246380"/>
            </a:xfrm>
            <a:prstGeom prst="rect">
              <a:avLst/>
            </a:prstGeom>
            <a:solidFill>
              <a:srgbClr val="4F81BD">
                <a:lumMod val="50000"/>
              </a:srgbClr>
            </a:solidFill>
          </p:spPr>
          <p:txBody>
            <a:bodyPr wrap="square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IV APAP</a:t>
              </a:r>
              <a:endParaRPr lang="en-US" sz="100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55" name="Arrow: Pentagon 110">
              <a:extLst>
                <a:ext uri="{FF2B5EF4-FFF2-40B4-BE49-F238E27FC236}">
                  <a16:creationId xmlns:a16="http://schemas.microsoft.com/office/drawing/2014/main" xmlns="" id="{7112D18B-D5EA-4BF8-84DE-8804945A18E4}"/>
                </a:ext>
              </a:extLst>
            </p:cNvPr>
            <p:cNvSpPr/>
            <p:nvPr/>
          </p:nvSpPr>
          <p:spPr>
            <a:xfrm>
              <a:off x="4588215" y="2995972"/>
              <a:ext cx="914400" cy="171198"/>
            </a:xfrm>
            <a:prstGeom prst="rect">
              <a:avLst/>
            </a:prstGeom>
            <a:solidFill>
              <a:srgbClr val="A32638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xmlns="" id="{A8314EA1-D1DC-43B4-947B-1E1031DD678C}"/>
                </a:ext>
              </a:extLst>
            </p:cNvPr>
            <p:cNvSpPr/>
            <p:nvPr/>
          </p:nvSpPr>
          <p:spPr>
            <a:xfrm>
              <a:off x="1540215" y="2994781"/>
              <a:ext cx="914400" cy="171198"/>
            </a:xfrm>
            <a:prstGeom prst="rect">
              <a:avLst/>
            </a:prstGeom>
            <a:solidFill>
              <a:srgbClr val="9D2235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xmlns="" id="{3C63A71A-A77D-4614-BC6A-6BE87D71532D}"/>
                </a:ext>
              </a:extLst>
            </p:cNvPr>
            <p:cNvSpPr/>
            <p:nvPr/>
          </p:nvSpPr>
          <p:spPr>
            <a:xfrm>
              <a:off x="2553481" y="2994781"/>
              <a:ext cx="914400" cy="171198"/>
            </a:xfrm>
            <a:prstGeom prst="rect">
              <a:avLst/>
            </a:prstGeom>
            <a:solidFill>
              <a:srgbClr val="9D2235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xmlns="" id="{F950803E-3175-47C7-B073-1EA828B8DDE8}"/>
                </a:ext>
              </a:extLst>
            </p:cNvPr>
            <p:cNvSpPr/>
            <p:nvPr/>
          </p:nvSpPr>
          <p:spPr>
            <a:xfrm>
              <a:off x="3587985" y="2994781"/>
              <a:ext cx="914400" cy="171198"/>
            </a:xfrm>
            <a:prstGeom prst="rect">
              <a:avLst/>
            </a:prstGeom>
            <a:solidFill>
              <a:srgbClr val="9D2235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59" name="TextBox 114">
              <a:extLst>
                <a:ext uri="{FF2B5EF4-FFF2-40B4-BE49-F238E27FC236}">
                  <a16:creationId xmlns:a16="http://schemas.microsoft.com/office/drawing/2014/main" xmlns="" id="{426B148A-7B2D-47F7-B7C9-29A9359601B0}"/>
                </a:ext>
              </a:extLst>
            </p:cNvPr>
            <p:cNvSpPr txBox="1"/>
            <p:nvPr/>
          </p:nvSpPr>
          <p:spPr>
            <a:xfrm>
              <a:off x="242272" y="3261363"/>
              <a:ext cx="1133475" cy="246380"/>
            </a:xfrm>
            <a:prstGeom prst="rect">
              <a:avLst/>
            </a:prstGeom>
            <a:solidFill>
              <a:srgbClr val="4F81BD">
                <a:lumMod val="50000"/>
              </a:srgbClr>
            </a:solidFill>
          </p:spPr>
          <p:txBody>
            <a:bodyPr wrap="square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Oral APAP</a:t>
              </a:r>
              <a:endParaRPr lang="en-US" sz="100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60" name="Arrow: Pentagon 115">
              <a:extLst>
                <a:ext uri="{FF2B5EF4-FFF2-40B4-BE49-F238E27FC236}">
                  <a16:creationId xmlns:a16="http://schemas.microsoft.com/office/drawing/2014/main" xmlns="" id="{78D3B76D-06AC-44D1-9434-CD9936C15957}"/>
                </a:ext>
              </a:extLst>
            </p:cNvPr>
            <p:cNvSpPr/>
            <p:nvPr/>
          </p:nvSpPr>
          <p:spPr>
            <a:xfrm>
              <a:off x="4584277" y="3311730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xmlns="" id="{8F2A818B-9EC0-4B76-8468-A0F180E728D8}"/>
                </a:ext>
              </a:extLst>
            </p:cNvPr>
            <p:cNvSpPr/>
            <p:nvPr/>
          </p:nvSpPr>
          <p:spPr>
            <a:xfrm>
              <a:off x="1536277" y="3310539"/>
              <a:ext cx="914400" cy="171198"/>
            </a:xfrm>
            <a:prstGeom prst="rect">
              <a:avLst/>
            </a:prstGeom>
            <a:solidFill>
              <a:srgbClr val="9BBB59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xmlns="" id="{D84F9AEF-6389-4487-9075-C721D6CEFDEE}"/>
                </a:ext>
              </a:extLst>
            </p:cNvPr>
            <p:cNvSpPr/>
            <p:nvPr/>
          </p:nvSpPr>
          <p:spPr>
            <a:xfrm>
              <a:off x="2549543" y="3310539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xmlns="" id="{0B3697A8-61F1-431E-B2AF-39A2BB9ADBAB}"/>
                </a:ext>
              </a:extLst>
            </p:cNvPr>
            <p:cNvSpPr/>
            <p:nvPr/>
          </p:nvSpPr>
          <p:spPr>
            <a:xfrm>
              <a:off x="3584047" y="3310539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xmlns="" id="{1AA8071A-83FA-404C-B89C-5C03EA19D7E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70185" y="3671421"/>
              <a:ext cx="5208026" cy="23382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tailEnd type="triangle"/>
            </a:ln>
            <a:effectLst/>
          </p:spPr>
        </p:cxnSp>
        <p:sp>
          <p:nvSpPr>
            <p:cNvPr id="65" name="TextBox 120">
              <a:extLst>
                <a:ext uri="{FF2B5EF4-FFF2-40B4-BE49-F238E27FC236}">
                  <a16:creationId xmlns:a16="http://schemas.microsoft.com/office/drawing/2014/main" xmlns="" id="{2C890FE3-FB39-426A-A461-E6FE690CE5C1}"/>
                </a:ext>
              </a:extLst>
            </p:cNvPr>
            <p:cNvSpPr txBox="1"/>
            <p:nvPr/>
          </p:nvSpPr>
          <p:spPr>
            <a:xfrm>
              <a:off x="242271" y="3556198"/>
              <a:ext cx="1127760" cy="246380"/>
            </a:xfrm>
            <a:prstGeom prst="rect">
              <a:avLst/>
            </a:prstGeom>
            <a:solidFill>
              <a:srgbClr val="4F81BD">
                <a:lumMod val="50000"/>
              </a:srgbClr>
            </a:solidFill>
          </p:spPr>
          <p:txBody>
            <a:bodyPr wrap="square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IV Opioid</a:t>
              </a:r>
              <a:endParaRPr lang="en-US" sz="100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66" name="Arrow: Pentagon 121">
              <a:extLst>
                <a:ext uri="{FF2B5EF4-FFF2-40B4-BE49-F238E27FC236}">
                  <a16:creationId xmlns:a16="http://schemas.microsoft.com/office/drawing/2014/main" xmlns="" id="{E8E0145A-0336-4A66-B820-EA297DED0AFF}"/>
                </a:ext>
              </a:extLst>
            </p:cNvPr>
            <p:cNvSpPr/>
            <p:nvPr/>
          </p:nvSpPr>
          <p:spPr>
            <a:xfrm>
              <a:off x="4578200" y="3596863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xmlns="" id="{F65A99B4-FC4E-4482-BD17-5942533C9577}"/>
                </a:ext>
              </a:extLst>
            </p:cNvPr>
            <p:cNvSpPr/>
            <p:nvPr/>
          </p:nvSpPr>
          <p:spPr>
            <a:xfrm>
              <a:off x="1530200" y="3595672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xmlns="" id="{EBF5E8EE-2B34-4826-8F7B-3D2FC86FD699}"/>
                </a:ext>
              </a:extLst>
            </p:cNvPr>
            <p:cNvSpPr/>
            <p:nvPr/>
          </p:nvSpPr>
          <p:spPr>
            <a:xfrm>
              <a:off x="2543466" y="3595672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xmlns="" id="{5A33CD8B-E2C4-4EDC-9FB7-DC05F132BABF}"/>
                </a:ext>
              </a:extLst>
            </p:cNvPr>
            <p:cNvSpPr/>
            <p:nvPr/>
          </p:nvSpPr>
          <p:spPr>
            <a:xfrm>
              <a:off x="3577970" y="3595672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xmlns="" id="{11EFEA08-6352-4417-9F36-609BAF001E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67553" y="3971983"/>
              <a:ext cx="5210658" cy="23382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tailEnd type="triangle"/>
            </a:ln>
            <a:effectLst/>
          </p:spPr>
        </p:cxnSp>
        <p:sp>
          <p:nvSpPr>
            <p:cNvPr id="71" name="TextBox 126">
              <a:extLst>
                <a:ext uri="{FF2B5EF4-FFF2-40B4-BE49-F238E27FC236}">
                  <a16:creationId xmlns:a16="http://schemas.microsoft.com/office/drawing/2014/main" xmlns="" id="{6E38F1C3-218C-4BAD-9A84-8BCC4AD30F40}"/>
                </a:ext>
              </a:extLst>
            </p:cNvPr>
            <p:cNvSpPr txBox="1"/>
            <p:nvPr/>
          </p:nvSpPr>
          <p:spPr>
            <a:xfrm>
              <a:off x="242271" y="3856751"/>
              <a:ext cx="1125220" cy="246380"/>
            </a:xfrm>
            <a:prstGeom prst="rect">
              <a:avLst/>
            </a:prstGeom>
            <a:solidFill>
              <a:srgbClr val="4F81BD">
                <a:lumMod val="50000"/>
              </a:srgbClr>
            </a:solidFill>
          </p:spPr>
          <p:txBody>
            <a:bodyPr wrap="square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Oral Opioid</a:t>
              </a:r>
              <a:endParaRPr lang="en-US" sz="100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72" name="Arrow: Pentagon 127">
              <a:extLst>
                <a:ext uri="{FF2B5EF4-FFF2-40B4-BE49-F238E27FC236}">
                  <a16:creationId xmlns:a16="http://schemas.microsoft.com/office/drawing/2014/main" xmlns="" id="{89C1A983-7BB1-424F-9BEA-3435F9C566AD}"/>
                </a:ext>
              </a:extLst>
            </p:cNvPr>
            <p:cNvSpPr/>
            <p:nvPr/>
          </p:nvSpPr>
          <p:spPr>
            <a:xfrm>
              <a:off x="4575568" y="3897425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xmlns="" id="{004215D4-3883-4FB6-A7C0-99685A5164F8}"/>
                </a:ext>
              </a:extLst>
            </p:cNvPr>
            <p:cNvSpPr/>
            <p:nvPr/>
          </p:nvSpPr>
          <p:spPr>
            <a:xfrm>
              <a:off x="1527568" y="3896234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xmlns="" id="{E09027B1-9E28-42E3-A84F-365C32BA0779}"/>
                </a:ext>
              </a:extLst>
            </p:cNvPr>
            <p:cNvSpPr/>
            <p:nvPr/>
          </p:nvSpPr>
          <p:spPr>
            <a:xfrm>
              <a:off x="2540834" y="3896234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xmlns="" id="{53F9F12F-1E35-44E4-847C-A5F27B91CD21}"/>
                </a:ext>
              </a:extLst>
            </p:cNvPr>
            <p:cNvSpPr/>
            <p:nvPr/>
          </p:nvSpPr>
          <p:spPr>
            <a:xfrm>
              <a:off x="3575338" y="3896234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xmlns="" id="{613DF02C-BCF0-4A56-A6DE-628D8161126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68507" y="4264510"/>
              <a:ext cx="5209704" cy="23378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tailEnd type="triangle"/>
            </a:ln>
            <a:effectLst/>
          </p:spPr>
        </p:cxnSp>
        <p:sp>
          <p:nvSpPr>
            <p:cNvPr id="77" name="TextBox 132">
              <a:extLst>
                <a:ext uri="{FF2B5EF4-FFF2-40B4-BE49-F238E27FC236}">
                  <a16:creationId xmlns:a16="http://schemas.microsoft.com/office/drawing/2014/main" xmlns="" id="{049E2259-4FA8-413F-B459-35011C08F982}"/>
                </a:ext>
              </a:extLst>
            </p:cNvPr>
            <p:cNvSpPr txBox="1"/>
            <p:nvPr/>
          </p:nvSpPr>
          <p:spPr>
            <a:xfrm>
              <a:off x="242271" y="4149266"/>
              <a:ext cx="1125855" cy="246380"/>
            </a:xfrm>
            <a:prstGeom prst="rect">
              <a:avLst/>
            </a:prstGeom>
            <a:solidFill>
              <a:srgbClr val="4F81BD">
                <a:lumMod val="50000"/>
              </a:srgbClr>
            </a:solidFill>
          </p:spPr>
          <p:txBody>
            <a:bodyPr wrap="square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IV NSAIDs</a:t>
              </a:r>
              <a:endParaRPr lang="en-US" sz="100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78" name="Arrow: Pentagon 133">
              <a:extLst>
                <a:ext uri="{FF2B5EF4-FFF2-40B4-BE49-F238E27FC236}">
                  <a16:creationId xmlns:a16="http://schemas.microsoft.com/office/drawing/2014/main" xmlns="" id="{7D583722-93EB-40DC-9DC1-BC6699DE8AC7}"/>
                </a:ext>
              </a:extLst>
            </p:cNvPr>
            <p:cNvSpPr/>
            <p:nvPr/>
          </p:nvSpPr>
          <p:spPr>
            <a:xfrm>
              <a:off x="4576522" y="4189948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xmlns="" id="{313DCF63-6900-4B3B-8D57-A60D645E9DEE}"/>
                </a:ext>
              </a:extLst>
            </p:cNvPr>
            <p:cNvSpPr/>
            <p:nvPr/>
          </p:nvSpPr>
          <p:spPr>
            <a:xfrm>
              <a:off x="1528522" y="4188757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xmlns="" id="{68D1E34C-9BA1-464B-A16D-0668C4F92D56}"/>
                </a:ext>
              </a:extLst>
            </p:cNvPr>
            <p:cNvSpPr/>
            <p:nvPr/>
          </p:nvSpPr>
          <p:spPr>
            <a:xfrm>
              <a:off x="2541788" y="4188757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xmlns="" id="{FA5233FD-0EAE-434F-9363-A14D0F9D8E30}"/>
                </a:ext>
              </a:extLst>
            </p:cNvPr>
            <p:cNvSpPr/>
            <p:nvPr/>
          </p:nvSpPr>
          <p:spPr>
            <a:xfrm>
              <a:off x="3576292" y="4188757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cxnSp>
          <p:nvCxnSpPr>
            <p:cNvPr id="82" name="Straight Arrow Connector 81">
              <a:extLst>
                <a:ext uri="{FF2B5EF4-FFF2-40B4-BE49-F238E27FC236}">
                  <a16:creationId xmlns:a16="http://schemas.microsoft.com/office/drawing/2014/main" xmlns="" id="{36D748A4-9798-4165-A1D3-A802A50AE06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68508" y="4565707"/>
              <a:ext cx="5209703" cy="23376"/>
            </a:xfrm>
            <a:prstGeom prst="straightConnector1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tailEnd type="triangle"/>
            </a:ln>
            <a:effectLst/>
          </p:spPr>
        </p:cxnSp>
        <p:sp>
          <p:nvSpPr>
            <p:cNvPr id="83" name="TextBox 138">
              <a:extLst>
                <a:ext uri="{FF2B5EF4-FFF2-40B4-BE49-F238E27FC236}">
                  <a16:creationId xmlns:a16="http://schemas.microsoft.com/office/drawing/2014/main" xmlns="" id="{F8048554-8C71-4505-952F-EA1BA7681513}"/>
                </a:ext>
              </a:extLst>
            </p:cNvPr>
            <p:cNvSpPr txBox="1"/>
            <p:nvPr/>
          </p:nvSpPr>
          <p:spPr>
            <a:xfrm>
              <a:off x="242271" y="4450452"/>
              <a:ext cx="1125855" cy="246380"/>
            </a:xfrm>
            <a:prstGeom prst="rect">
              <a:avLst/>
            </a:prstGeom>
            <a:solidFill>
              <a:srgbClr val="4F81BD">
                <a:lumMod val="50000"/>
              </a:srgbClr>
            </a:solidFill>
          </p:spPr>
          <p:txBody>
            <a:bodyPr wrap="square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>
                  <a:solidFill>
                    <a:srgbClr val="FFFFFF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Oral NSAIDs</a:t>
              </a:r>
              <a:endParaRPr lang="en-US" sz="100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84" name="Arrow: Pentagon 139">
              <a:extLst>
                <a:ext uri="{FF2B5EF4-FFF2-40B4-BE49-F238E27FC236}">
                  <a16:creationId xmlns:a16="http://schemas.microsoft.com/office/drawing/2014/main" xmlns="" id="{5983582B-A212-42CF-AFF6-E4857DBC7B30}"/>
                </a:ext>
              </a:extLst>
            </p:cNvPr>
            <p:cNvSpPr/>
            <p:nvPr/>
          </p:nvSpPr>
          <p:spPr>
            <a:xfrm>
              <a:off x="4576522" y="4491143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xmlns="" id="{273F1BE1-63DF-4DBF-BE4B-23DC69435DC6}"/>
                </a:ext>
              </a:extLst>
            </p:cNvPr>
            <p:cNvSpPr/>
            <p:nvPr/>
          </p:nvSpPr>
          <p:spPr>
            <a:xfrm>
              <a:off x="1528522" y="4489952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xmlns="" id="{DE5F3ADF-DD74-4CE4-8055-02A8AD712284}"/>
                </a:ext>
              </a:extLst>
            </p:cNvPr>
            <p:cNvSpPr/>
            <p:nvPr/>
          </p:nvSpPr>
          <p:spPr>
            <a:xfrm>
              <a:off x="2541788" y="4489952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xmlns="" id="{C31EDA20-01BC-4967-AF05-D7D10AED99D8}"/>
                </a:ext>
              </a:extLst>
            </p:cNvPr>
            <p:cNvSpPr/>
            <p:nvPr/>
          </p:nvSpPr>
          <p:spPr>
            <a:xfrm>
              <a:off x="3576292" y="4489952"/>
              <a:ext cx="914400" cy="171198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88" name="TextBox 143">
              <a:extLst>
                <a:ext uri="{FF2B5EF4-FFF2-40B4-BE49-F238E27FC236}">
                  <a16:creationId xmlns:a16="http://schemas.microsoft.com/office/drawing/2014/main" xmlns="" id="{604E74B5-479B-4399-A63E-0F21157C0373}"/>
                </a:ext>
              </a:extLst>
            </p:cNvPr>
            <p:cNvSpPr txBox="1"/>
            <p:nvPr/>
          </p:nvSpPr>
          <p:spPr>
            <a:xfrm>
              <a:off x="34086" y="0"/>
              <a:ext cx="1483995" cy="24638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u="sng" kern="120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IV APAP COHORT</a:t>
              </a:r>
              <a:endParaRPr lang="en-US" sz="100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89" name="TextBox 144">
              <a:extLst>
                <a:ext uri="{FF2B5EF4-FFF2-40B4-BE49-F238E27FC236}">
                  <a16:creationId xmlns:a16="http://schemas.microsoft.com/office/drawing/2014/main" xmlns="" id="{EE91DB16-0C56-4FC3-B07D-CE73347D8507}"/>
                </a:ext>
              </a:extLst>
            </p:cNvPr>
            <p:cNvSpPr txBox="1"/>
            <p:nvPr/>
          </p:nvSpPr>
          <p:spPr>
            <a:xfrm>
              <a:off x="0" y="2466042"/>
              <a:ext cx="1856740" cy="24638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u="sng" kern="120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ORAL APAP COHORT</a:t>
              </a:r>
              <a:endParaRPr lang="en-US" sz="100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90" name="TextBox 147">
              <a:extLst>
                <a:ext uri="{FF2B5EF4-FFF2-40B4-BE49-F238E27FC236}">
                  <a16:creationId xmlns:a16="http://schemas.microsoft.com/office/drawing/2014/main" xmlns="" id="{DF6D7A97-FD8D-4102-9ACE-8668FAAFAADE}"/>
                </a:ext>
              </a:extLst>
            </p:cNvPr>
            <p:cNvSpPr txBox="1"/>
            <p:nvPr/>
          </p:nvSpPr>
          <p:spPr>
            <a:xfrm>
              <a:off x="5698660" y="6061"/>
              <a:ext cx="900401" cy="24638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Day </a:t>
              </a:r>
              <a:r>
                <a:rPr lang="en-US" sz="10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≥</a:t>
              </a:r>
              <a:r>
                <a:rPr lang="en-US" sz="1000" kern="120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 4</a:t>
              </a:r>
              <a:endParaRPr lang="en-US" sz="100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91" name="Arrow: Pentagon 90">
              <a:extLst>
                <a:ext uri="{FF2B5EF4-FFF2-40B4-BE49-F238E27FC236}">
                  <a16:creationId xmlns:a16="http://schemas.microsoft.com/office/drawing/2014/main" xmlns="" id="{90D22269-914C-483E-AE3D-F37649ACFA27}"/>
                </a:ext>
              </a:extLst>
            </p:cNvPr>
            <p:cNvSpPr/>
            <p:nvPr/>
          </p:nvSpPr>
          <p:spPr>
            <a:xfrm>
              <a:off x="5563072" y="466536"/>
              <a:ext cx="914400" cy="171198"/>
            </a:xfrm>
            <a:prstGeom prst="homePlate">
              <a:avLst/>
            </a:prstGeom>
            <a:solidFill>
              <a:srgbClr val="A32638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92" name="Arrow: Pentagon 91">
              <a:extLst>
                <a:ext uri="{FF2B5EF4-FFF2-40B4-BE49-F238E27FC236}">
                  <a16:creationId xmlns:a16="http://schemas.microsoft.com/office/drawing/2014/main" xmlns="" id="{9B604FC3-628F-442F-8FBD-8F421D3B1186}"/>
                </a:ext>
              </a:extLst>
            </p:cNvPr>
            <p:cNvSpPr/>
            <p:nvPr/>
          </p:nvSpPr>
          <p:spPr>
            <a:xfrm>
              <a:off x="5559134" y="782294"/>
              <a:ext cx="914400" cy="171198"/>
            </a:xfrm>
            <a:prstGeom prst="homePlate">
              <a:avLst/>
            </a:prstGeom>
            <a:solidFill>
              <a:srgbClr val="A32638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93" name="Arrow: Pentagon 92">
              <a:extLst>
                <a:ext uri="{FF2B5EF4-FFF2-40B4-BE49-F238E27FC236}">
                  <a16:creationId xmlns:a16="http://schemas.microsoft.com/office/drawing/2014/main" xmlns="" id="{F9D471D2-4080-40E4-99EF-D779836025CF}"/>
                </a:ext>
              </a:extLst>
            </p:cNvPr>
            <p:cNvSpPr/>
            <p:nvPr/>
          </p:nvSpPr>
          <p:spPr>
            <a:xfrm>
              <a:off x="5553057" y="1067427"/>
              <a:ext cx="914400" cy="171198"/>
            </a:xfrm>
            <a:prstGeom prst="homePlate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94" name="Arrow: Pentagon 93">
              <a:extLst>
                <a:ext uri="{FF2B5EF4-FFF2-40B4-BE49-F238E27FC236}">
                  <a16:creationId xmlns:a16="http://schemas.microsoft.com/office/drawing/2014/main" xmlns="" id="{EE3070BA-F427-4482-9678-F21ECFA5E896}"/>
                </a:ext>
              </a:extLst>
            </p:cNvPr>
            <p:cNvSpPr/>
            <p:nvPr/>
          </p:nvSpPr>
          <p:spPr>
            <a:xfrm>
              <a:off x="5550425" y="1367989"/>
              <a:ext cx="914400" cy="171198"/>
            </a:xfrm>
            <a:prstGeom prst="homePlate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95" name="Arrow: Pentagon 94">
              <a:extLst>
                <a:ext uri="{FF2B5EF4-FFF2-40B4-BE49-F238E27FC236}">
                  <a16:creationId xmlns:a16="http://schemas.microsoft.com/office/drawing/2014/main" xmlns="" id="{21B6E245-1121-49CF-980F-B65767C214BA}"/>
                </a:ext>
              </a:extLst>
            </p:cNvPr>
            <p:cNvSpPr/>
            <p:nvPr/>
          </p:nvSpPr>
          <p:spPr>
            <a:xfrm>
              <a:off x="5551379" y="1660512"/>
              <a:ext cx="914400" cy="171198"/>
            </a:xfrm>
            <a:prstGeom prst="homePlate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96" name="Arrow: Pentagon 95">
              <a:extLst>
                <a:ext uri="{FF2B5EF4-FFF2-40B4-BE49-F238E27FC236}">
                  <a16:creationId xmlns:a16="http://schemas.microsoft.com/office/drawing/2014/main" xmlns="" id="{7D1AD038-B49A-449D-933C-037BC17EB8A5}"/>
                </a:ext>
              </a:extLst>
            </p:cNvPr>
            <p:cNvSpPr/>
            <p:nvPr/>
          </p:nvSpPr>
          <p:spPr>
            <a:xfrm>
              <a:off x="5551379" y="1961707"/>
              <a:ext cx="914400" cy="171198"/>
            </a:xfrm>
            <a:prstGeom prst="homePlate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97" name="Arrow: Pentagon 96">
              <a:extLst>
                <a:ext uri="{FF2B5EF4-FFF2-40B4-BE49-F238E27FC236}">
                  <a16:creationId xmlns:a16="http://schemas.microsoft.com/office/drawing/2014/main" xmlns="" id="{584B0ADA-3F32-4334-90A1-CDEFF10CCE34}"/>
                </a:ext>
              </a:extLst>
            </p:cNvPr>
            <p:cNvSpPr/>
            <p:nvPr/>
          </p:nvSpPr>
          <p:spPr>
            <a:xfrm>
              <a:off x="5570827" y="2996625"/>
              <a:ext cx="914400" cy="171198"/>
            </a:xfrm>
            <a:prstGeom prst="homePlate">
              <a:avLst/>
            </a:prstGeom>
            <a:solidFill>
              <a:srgbClr val="A32638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98" name="Arrow: Pentagon 97">
              <a:extLst>
                <a:ext uri="{FF2B5EF4-FFF2-40B4-BE49-F238E27FC236}">
                  <a16:creationId xmlns:a16="http://schemas.microsoft.com/office/drawing/2014/main" xmlns="" id="{A7EC87DF-1DB7-45FD-97BD-768D31B21188}"/>
                </a:ext>
              </a:extLst>
            </p:cNvPr>
            <p:cNvSpPr/>
            <p:nvPr/>
          </p:nvSpPr>
          <p:spPr>
            <a:xfrm>
              <a:off x="5566889" y="3312383"/>
              <a:ext cx="914400" cy="171198"/>
            </a:xfrm>
            <a:prstGeom prst="homePlate">
              <a:avLst/>
            </a:prstGeom>
            <a:solidFill>
              <a:srgbClr val="A32638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99" name="Arrow: Pentagon 98">
              <a:extLst>
                <a:ext uri="{FF2B5EF4-FFF2-40B4-BE49-F238E27FC236}">
                  <a16:creationId xmlns:a16="http://schemas.microsoft.com/office/drawing/2014/main" xmlns="" id="{BEA596E3-D383-4B29-B4AC-956C44FFE74B}"/>
                </a:ext>
              </a:extLst>
            </p:cNvPr>
            <p:cNvSpPr/>
            <p:nvPr/>
          </p:nvSpPr>
          <p:spPr>
            <a:xfrm>
              <a:off x="5560812" y="3597516"/>
              <a:ext cx="914400" cy="171198"/>
            </a:xfrm>
            <a:prstGeom prst="homePlate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100" name="Arrow: Pentagon 99">
              <a:extLst>
                <a:ext uri="{FF2B5EF4-FFF2-40B4-BE49-F238E27FC236}">
                  <a16:creationId xmlns:a16="http://schemas.microsoft.com/office/drawing/2014/main" xmlns="" id="{5057965A-B21A-4D41-8431-03FC506E97A4}"/>
                </a:ext>
              </a:extLst>
            </p:cNvPr>
            <p:cNvSpPr/>
            <p:nvPr/>
          </p:nvSpPr>
          <p:spPr>
            <a:xfrm>
              <a:off x="5558180" y="3898078"/>
              <a:ext cx="914400" cy="171198"/>
            </a:xfrm>
            <a:prstGeom prst="homePlate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101" name="Arrow: Pentagon 100">
              <a:extLst>
                <a:ext uri="{FF2B5EF4-FFF2-40B4-BE49-F238E27FC236}">
                  <a16:creationId xmlns:a16="http://schemas.microsoft.com/office/drawing/2014/main" xmlns="" id="{3D22AD44-0B12-4185-A416-B24B5464A2B7}"/>
                </a:ext>
              </a:extLst>
            </p:cNvPr>
            <p:cNvSpPr/>
            <p:nvPr/>
          </p:nvSpPr>
          <p:spPr>
            <a:xfrm>
              <a:off x="5559134" y="4190601"/>
              <a:ext cx="914400" cy="171198"/>
            </a:xfrm>
            <a:prstGeom prst="homePlate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102" name="Arrow: Pentagon 101">
              <a:extLst>
                <a:ext uri="{FF2B5EF4-FFF2-40B4-BE49-F238E27FC236}">
                  <a16:creationId xmlns:a16="http://schemas.microsoft.com/office/drawing/2014/main" xmlns="" id="{CFCB4C24-9A48-464E-A188-FE41C08BDC5F}"/>
                </a:ext>
              </a:extLst>
            </p:cNvPr>
            <p:cNvSpPr/>
            <p:nvPr/>
          </p:nvSpPr>
          <p:spPr>
            <a:xfrm>
              <a:off x="5559134" y="4491796"/>
              <a:ext cx="914400" cy="171198"/>
            </a:xfrm>
            <a:prstGeom prst="homePlate">
              <a:avLst/>
            </a:prstGeom>
            <a:solidFill>
              <a:srgbClr val="FFFFFF">
                <a:lumMod val="85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lIns="45720" rIns="45720" rtlCol="0" anchor="ctr"/>
            <a:lstStyle/>
            <a:p>
              <a:endParaRPr lang="en-US"/>
            </a:p>
          </p:txBody>
        </p:sp>
        <p:sp>
          <p:nvSpPr>
            <p:cNvPr id="103" name="TextBox 160">
              <a:extLst>
                <a:ext uri="{FF2B5EF4-FFF2-40B4-BE49-F238E27FC236}">
                  <a16:creationId xmlns:a16="http://schemas.microsoft.com/office/drawing/2014/main" xmlns="" id="{5E4A2174-FC1F-45CD-A687-94BFD324D3E0}"/>
                </a:ext>
              </a:extLst>
            </p:cNvPr>
            <p:cNvSpPr txBox="1"/>
            <p:nvPr/>
          </p:nvSpPr>
          <p:spPr>
            <a:xfrm>
              <a:off x="5653217" y="2531790"/>
              <a:ext cx="883294" cy="24638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Day </a:t>
              </a:r>
              <a:r>
                <a:rPr lang="en-US" sz="1000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≥</a:t>
              </a:r>
              <a:r>
                <a:rPr lang="en-US" sz="1000" kern="12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 4</a:t>
              </a:r>
              <a:endParaRPr lang="en-US" sz="1000" dirty="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  <p:sp>
          <p:nvSpPr>
            <p:cNvPr id="104" name="TextBox 162">
              <a:extLst>
                <a:ext uri="{FF2B5EF4-FFF2-40B4-BE49-F238E27FC236}">
                  <a16:creationId xmlns:a16="http://schemas.microsoft.com/office/drawing/2014/main" xmlns="" id="{3291452A-F61B-4154-95DE-28DB80B61F73}"/>
                </a:ext>
              </a:extLst>
            </p:cNvPr>
            <p:cNvSpPr txBox="1"/>
            <p:nvPr/>
          </p:nvSpPr>
          <p:spPr>
            <a:xfrm>
              <a:off x="2611274" y="2531790"/>
              <a:ext cx="856607" cy="40132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Day 1</a:t>
              </a:r>
              <a:endParaRPr lang="en-US" sz="1000" dirty="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MS Mincho" panose="02020609040205080304" pitchFamily="49" charset="-128"/>
                  <a:cs typeface="Times New Roman" panose="02020603050405020304" pitchFamily="18" charset="0"/>
                </a:rPr>
                <a:t>(post-op)</a:t>
              </a:r>
              <a:endParaRPr lang="en-US" sz="1000" dirty="0">
                <a:effectLst/>
                <a:latin typeface="Times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105" name="Rectangle 104">
            <a:extLst>
              <a:ext uri="{FF2B5EF4-FFF2-40B4-BE49-F238E27FC236}">
                <a16:creationId xmlns:a16="http://schemas.microsoft.com/office/drawing/2014/main" xmlns="" id="{1CF54B03-FE38-4DFD-A1B2-73567A195CA1}"/>
              </a:ext>
            </a:extLst>
          </p:cNvPr>
          <p:cNvSpPr/>
          <p:nvPr/>
        </p:nvSpPr>
        <p:spPr>
          <a:xfrm>
            <a:off x="4370018" y="6281174"/>
            <a:ext cx="3553827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Supplemental Figure 1: Study </a:t>
            </a:r>
            <a:r>
              <a:rPr lang="en-US" sz="1200" b="1" dirty="0" smtClean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design schema</a:t>
            </a:r>
            <a:r>
              <a:rPr lang="en-US" sz="1200" dirty="0" smtClean="0">
                <a:latin typeface="Arial" panose="020B06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endParaRPr lang="en-US" sz="1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104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84</Words>
  <Application>Microsoft Macintosh PowerPoint</Application>
  <PresentationFormat>Custom</PresentationFormat>
  <Paragraphs>33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jskaa</dc:creator>
  <cp:lastModifiedBy>Richard Urman</cp:lastModifiedBy>
  <cp:revision>3</cp:revision>
  <dcterms:created xsi:type="dcterms:W3CDTF">2017-11-14T16:35:25Z</dcterms:created>
  <dcterms:modified xsi:type="dcterms:W3CDTF">2018-02-12T23:39:23Z</dcterms:modified>
</cp:coreProperties>
</file>